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6" r:id="rId15"/>
    <p:sldId id="278" r:id="rId16"/>
    <p:sldId id="28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74D0C4C-007D-4EC9-9F92-1D66DD1892D5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4F28F67-5C14-4843-80B0-A840659E17D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220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C4C-007D-4EC9-9F92-1D66DD1892D5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F67-5C14-4843-80B0-A840659E1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609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C4C-007D-4EC9-9F92-1D66DD1892D5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F67-5C14-4843-80B0-A840659E17D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449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C4C-007D-4EC9-9F92-1D66DD1892D5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F67-5C14-4843-80B0-A840659E17D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783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C4C-007D-4EC9-9F92-1D66DD1892D5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F67-5C14-4843-80B0-A840659E1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221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C4C-007D-4EC9-9F92-1D66DD1892D5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F67-5C14-4843-80B0-A840659E17D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207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C4C-007D-4EC9-9F92-1D66DD1892D5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F67-5C14-4843-80B0-A840659E17D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398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C4C-007D-4EC9-9F92-1D66DD1892D5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F67-5C14-4843-80B0-A840659E17D8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405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C4C-007D-4EC9-9F92-1D66DD1892D5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F67-5C14-4843-80B0-A840659E17D8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656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C4C-007D-4EC9-9F92-1D66DD1892D5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F67-5C14-4843-80B0-A840659E1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87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C4C-007D-4EC9-9F92-1D66DD1892D5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F67-5C14-4843-80B0-A840659E17D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739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C4C-007D-4EC9-9F92-1D66DD1892D5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F67-5C14-4843-80B0-A840659E1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281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C4C-007D-4EC9-9F92-1D66DD1892D5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F67-5C14-4843-80B0-A840659E17D8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816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C4C-007D-4EC9-9F92-1D66DD1892D5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F67-5C14-4843-80B0-A840659E17D8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43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C4C-007D-4EC9-9F92-1D66DD1892D5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F67-5C14-4843-80B0-A840659E1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78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C4C-007D-4EC9-9F92-1D66DD1892D5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F67-5C14-4843-80B0-A840659E17D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38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C4C-007D-4EC9-9F92-1D66DD1892D5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28F67-5C14-4843-80B0-A840659E1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55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74D0C4C-007D-4EC9-9F92-1D66DD1892D5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4F28F67-5C14-4843-80B0-A840659E17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81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91C471-ED15-4F30-9D90-F80A4E81A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AB39B-8F21-4DCC-8A6C-141E293DE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257" y="1324947"/>
            <a:ext cx="11663265" cy="5607609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КОНТУРНАЯ </a:t>
            </a:r>
            <a:r>
              <a:rPr lang="ru-RU" sz="3600" b="1">
                <a:solidFill>
                  <a:srgbClr val="002060"/>
                </a:solidFill>
              </a:rPr>
              <a:t>ПЛАСТИЛИНОГРАФИЯ </a:t>
            </a:r>
            <a:br>
              <a:rPr lang="ru-RU" sz="3600" b="1">
                <a:solidFill>
                  <a:srgbClr val="002060"/>
                </a:solidFill>
              </a:rPr>
            </a:br>
            <a:r>
              <a:rPr lang="ru-RU" sz="3600" b="1">
                <a:solidFill>
                  <a:srgbClr val="002060"/>
                </a:solidFill>
              </a:rPr>
              <a:t>ИЗ «</a:t>
            </a:r>
            <a:r>
              <a:rPr lang="ru-RU" sz="3600" b="1" dirty="0">
                <a:solidFill>
                  <a:srgbClr val="002060"/>
                </a:solidFill>
              </a:rPr>
              <a:t>ЖГУТИКОВ»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ИЛИ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ЧУДЕСА ИЗ ПЛАСТИЛИНА</a:t>
            </a:r>
            <a:br>
              <a:rPr lang="ru-RU" sz="4800" dirty="0"/>
            </a:br>
            <a:r>
              <a:rPr lang="ru-RU" sz="4800" dirty="0"/>
              <a:t>                                        </a:t>
            </a:r>
            <a:r>
              <a:rPr lang="ru-RU" sz="2000" b="1" dirty="0">
                <a:solidFill>
                  <a:srgbClr val="002060"/>
                </a:solidFill>
              </a:rPr>
              <a:t>подготовила: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                                                                                                                              воспитатель </a:t>
            </a:r>
            <a:r>
              <a:rPr lang="ru-RU" sz="2000" b="1" dirty="0" err="1">
                <a:solidFill>
                  <a:srgbClr val="002060"/>
                </a:solidFill>
              </a:rPr>
              <a:t>Козлянкина</a:t>
            </a:r>
            <a:r>
              <a:rPr lang="ru-RU" sz="2000" b="1" dirty="0">
                <a:solidFill>
                  <a:srgbClr val="002060"/>
                </a:solidFill>
              </a:rPr>
              <a:t> А. Г.</a:t>
            </a:r>
            <a:br>
              <a:rPr lang="ru-RU" sz="2000" b="1" dirty="0">
                <a:solidFill>
                  <a:srgbClr val="002060"/>
                </a:solidFill>
              </a:rPr>
            </a:b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ru-RU" sz="2000" b="1" dirty="0"/>
            </a:br>
            <a:br>
              <a:rPr lang="ru-RU" sz="2000" b="1" dirty="0"/>
            </a:br>
            <a:r>
              <a:rPr lang="ru-RU" sz="2000" b="1" dirty="0">
                <a:solidFill>
                  <a:srgbClr val="002060"/>
                </a:solidFill>
              </a:rPr>
              <a:t>2021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7FA39E-FBBE-408A-AF54-ED1215150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71" y="139959"/>
            <a:ext cx="9884229" cy="1278293"/>
          </a:xfrm>
        </p:spPr>
        <p:txBody>
          <a:bodyPr>
            <a:no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МУНИЦИПАЛЬНОЕ КАЗЕННОЕ ДОШКОЛЬНОЕ ОБРАЗОВАТЕЛЬНОЕ УЧРЕЖДЕНИЕ </a:t>
            </a:r>
          </a:p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«ДЕТСКИЙ САД КОМБИНИРОВАННОГО ВИДА № 1 «ОРЛЁНОК»,</a:t>
            </a:r>
          </a:p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 ГОРОД КОЗЕЛЬСК КОЗЕЛЬСКОГО РАЙОНА КАЛУЖСКОЙ ОБЛАСТИ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6ADDE9-A996-47C8-8E19-B9320F113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298" y="139959"/>
            <a:ext cx="2809403" cy="23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23F56C3-944E-46C2-85DB-15540682B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ЭТАПЫ ВЫПОЛНЕНИЯ РАБОТЫ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18E28663-734F-4FB2-9F9E-CCAF95B4C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азбираем шприц (вытаскиваем поршень из цилиндра). Отрезаем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сочки пластилина от целого куска и помещаем их в цилиндр шприца, вставляем поршень на место и немного придавливаем пластилин. То же самое проделываем с пластилином другого цвета. Теперь шприцы с пластилином опускаем в емкость с горячей водой на 2-3 минуты (чтобы пластилин стал мягким). Затем берем шприцы из воды, надавливаем на поршень и выдавливаем жгутики.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8711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0B9AA-BDCB-4868-BC77-9379A4AAA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ЭТАПЫ ВЫПОЛНЕНИЯ РАБОТЫ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7F631F06-1F99-4F25-9D2F-64C12C989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4228542" y="2106945"/>
            <a:ext cx="3369648" cy="4492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106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71B951C-2A5B-43DA-B517-794B0B76C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ПОЛУЧАЮТСЯ ВОТ ТАКИЕ ЖГУТИКИ.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DEAC24CE-13D0-4179-ABD8-EDEF73C25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8957" y="1933947"/>
            <a:ext cx="3594276" cy="4792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2588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2AB84-D6A5-4820-8244-37DEE8665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ЭТАПЫ ВЫПОЛНЕНИЯ РАБОТЫ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5E3094-0798-4C39-B904-E95C4C5F7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946" y="2501462"/>
            <a:ext cx="4868107" cy="3651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60981142-3440-4F4E-A09C-11C777D2041E}"/>
              </a:ext>
            </a:extLst>
          </p:cNvPr>
          <p:cNvSpPr/>
          <p:nvPr/>
        </p:nvSpPr>
        <p:spPr>
          <a:xfrm>
            <a:off x="7998106" y="1727521"/>
            <a:ext cx="4193894" cy="245094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Контур рисунка для аппликации можно предварительно нанести на фон простым карандашом. Здесь я этого не сделала, т. к. нет необходимости. </a:t>
            </a:r>
          </a:p>
        </p:txBody>
      </p:sp>
    </p:spTree>
    <p:extLst>
      <p:ext uri="{BB962C8B-B14F-4D97-AF65-F5344CB8AC3E}">
        <p14:creationId xmlns:p14="http://schemas.microsoft.com/office/powerpoint/2010/main" val="3359399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769E1-2424-402D-9216-5BBBC24CC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500" b="1" dirty="0">
                <a:solidFill>
                  <a:srgbClr val="C00000"/>
                </a:solidFill>
              </a:rPr>
              <a:t>ЭТАПЫ ВЫПОЛНЕНИЯ РАБОТЫ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0426190-B66A-4117-8D73-5C120551C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0378" y="1961932"/>
            <a:ext cx="3552498" cy="473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6575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F131E3-4F0B-4743-99AD-0563F6AD8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500" b="1" dirty="0">
                <a:solidFill>
                  <a:srgbClr val="C00000"/>
                </a:solidFill>
              </a:rPr>
              <a:t>ЭТАПЫ ВЫПОЛНЕНИЯ РАБОТЫ</a:t>
            </a:r>
            <a:br>
              <a:rPr lang="ru-RU" sz="35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НАША СОРОКОНОЖКА ГОТОВА!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1280CA0-3514-4AC0-AA72-67899083E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1019" y="1928741"/>
            <a:ext cx="3589961" cy="4786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2340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F4F1360-85E8-43D0-BD83-10F753E7B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66" y="477455"/>
            <a:ext cx="11215868" cy="590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23B342C-417A-4F09-B672-50B860950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73411" y="6307494"/>
            <a:ext cx="3318587" cy="550506"/>
          </a:xfrm>
        </p:spPr>
        <p:txBody>
          <a:bodyPr/>
          <a:lstStyle/>
          <a:p>
            <a:pPr algn="r"/>
            <a:r>
              <a:rPr lang="ru-RU" dirty="0"/>
              <a:t>Источники: интернет - ресурсы</a:t>
            </a:r>
          </a:p>
        </p:txBody>
      </p:sp>
    </p:spTree>
    <p:extLst>
      <p:ext uri="{BB962C8B-B14F-4D97-AF65-F5344CB8AC3E}">
        <p14:creationId xmlns:p14="http://schemas.microsoft.com/office/powerpoint/2010/main" val="3315271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EECD46-BECC-4C56-BA16-3072DCA73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042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3E501-679E-48D4-97B9-B20137871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684" y="-130629"/>
            <a:ext cx="7942116" cy="5418138"/>
          </a:xfrm>
        </p:spPr>
        <p:txBody>
          <a:bodyPr>
            <a:normAutofit/>
          </a:bodyPr>
          <a:lstStyle/>
          <a:p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Цель мастер – класса: расширить знания педагогов о нетрадиционных способах работы с пластилином.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433EF50-CBC0-42B4-B3F0-7EFD62F01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88017" y="3429000"/>
            <a:ext cx="2100124" cy="163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23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E677B12-DF0A-425D-93FD-1B85DDDF5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CE823-4D4F-4E3E-8C68-E809645A1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365125"/>
            <a:ext cx="10618237" cy="3063875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/>
              <a:t>«ИСТОКИ СПОСОБНОСТЕЙ И ДАРОВАНИЯ ДЕТЕЙ – НА КОНЧИКАХ ПАЛЬЦЕВ … ЧЕМ БОЛЬШЕ УВЕРЕННОСТИ В ДВИЖЕНИЯХ ДЕТСКОЙ РУКИ, ЧЕМ ТОНЬШЕ ВЗАИМОДЕЙСТВИЯ РУКИ С ОРУДИЕМ ТРУДА, ТЕМ ЯРЧЕ ТВОРЧЕСКАЯ СТИХИЯ ДЕТСКОГО РАЗУМА». </a:t>
            </a:r>
            <a:br>
              <a:rPr lang="ru-RU" sz="2800" b="1" dirty="0"/>
            </a:br>
            <a:r>
              <a:rPr lang="ru-RU" sz="2800" b="1" dirty="0"/>
              <a:t>                                                                                     В. А. СУХОМЛИНСКИЙ</a:t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A7B8D1-7C57-4762-857E-FF30AC5CD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106" y="2963917"/>
            <a:ext cx="3997787" cy="266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69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1E4BD82-2F71-4927-8E4D-D0756EE9A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УВАЖАЕМЫЕ КОЛЛЕГИ! 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ПРЕДЛАГАЮ ВАМ ОТПРАВИТЬСЯ В УВЛЕКАТЕЛЬНОЕ ПУТЕШЕСТВИЕ ПО УДИВИТЕЛЬНОЙ СТРАНЕ ПЛАСТИЛИНОГРАФИЯ.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B8DCDEC-BD7A-42D4-A940-BDFE9130C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434" y="2556932"/>
            <a:ext cx="10571582" cy="3629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/>
              <a:t>ПЛАСТИЛИНОГРАФИЯ («ГРАФИЯ» – СОЗДАВАТЬ, ИЗОБРАЖАТЬ, «ПЛАСТИЛИН» – МАТЕРИАЛ, ПРИ ПОМОЩИ КОТОРОГО ОСУЩЕСТВЛЯЕТСЯ ИСПОЛНЕНИЕ ЗАМЫСЛА)</a:t>
            </a:r>
          </a:p>
          <a:p>
            <a:pPr marL="0" indent="0">
              <a:buNone/>
            </a:pPr>
            <a:r>
              <a:rPr lang="ru-RU" sz="1600" b="1" dirty="0"/>
              <a:t>ПРИНЦИП ДАННОЙ НЕТРАДИЦИОННОЙ ТЕХНИКИ ЗАКЛЮЧАЕТСЯ В СОЗДАНИИ ЛЕПНОЙ КАРТИНЫ С ИЗОБРАЖЕНИЕМ ВЫПУКЛЫХ , ПОЛУОБЪЕМНЫХ ОБЪЕКТОВ НА ГОРИЗОНТАЛЬНОЙ ПОВЕРХНОСТИ.</a:t>
            </a:r>
          </a:p>
          <a:p>
            <a:pPr marL="0" indent="0">
              <a:buNone/>
            </a:pPr>
            <a:r>
              <a:rPr lang="ru-RU" sz="1600" b="1" dirty="0"/>
              <a:t>ОСНОВНОЙ МАТЕРИАЛ – ПЛАСТИЛИН, А ОСНОВНЫМ ИНСТРУМЕНТОМ ЯВЛЯЕТСЯ РУКА (ВЕРНЕЕ, ОБЕ РУКИ, СЛЕДОВАТЕЛЬНО, УРОВЕНЬ УМЕНИЯ ЗАВИСИТ ОТ ВЛАДЕНИЯ СОБСТВЕННЫМИ РУКАМИ). ТЕХНИКА ПЛАСТИЛИНОВОЙ ЖИВОПИСИ УНИКАЛЬНА. ДЕТИ С УДОВОЛЬСТВИЕМ ОТКРЫВАЮТ И САМОСТОЯТЕЛЬНО ПРИДУМЫВАЮТ НОВЫЕ ЦВЕТА И ОТТЕНКИ, ИСПОЛЬЗУЯ ПЛАСТИЛИНОВУЮ ПАЛИТРУ. </a:t>
            </a:r>
          </a:p>
        </p:txBody>
      </p:sp>
    </p:spTree>
    <p:extLst>
      <p:ext uri="{BB962C8B-B14F-4D97-AF65-F5344CB8AC3E}">
        <p14:creationId xmlns:p14="http://schemas.microsoft.com/office/powerpoint/2010/main" val="3040163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7FB130-8BA1-4EC8-A24E-E54BD2A1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28650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ВИДЫ ПЛАСТИЛИНОГРАФИИ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8B53FB-B3A3-4ABB-870A-A0EFA7605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654" y="2488557"/>
            <a:ext cx="10579260" cy="3715473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1000"/>
              </a:spcAft>
              <a:buNone/>
            </a:pPr>
            <a:r>
              <a:rPr lang="ru-RU" sz="19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Прямая пластилинография </a:t>
            </a: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изображение лепной картины на горизонтальной</a:t>
            </a:r>
            <a:r>
              <a:rPr lang="ru-RU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поверхности.</a:t>
            </a: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19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Обратная пластилинография (витражная) </a:t>
            </a: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изображение лепной картины с обратной стороны горизонтальной поверхности (с обозначением контура).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9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Контурная пластилинография </a:t>
            </a: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изображение объекта по контуру, с</a:t>
            </a:r>
            <a:r>
              <a:rPr lang="ru-RU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использованием «жгутиков».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9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Мозаичная пластилинография </a:t>
            </a: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изображение лепной картины на горизонтальной поверхности с помощью шариков из пластилина или шарикового пластилина.</a:t>
            </a:r>
            <a:endParaRPr lang="ru-RU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9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Многослойная пластилинография </a:t>
            </a: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объемное изображение лепной картины на </a:t>
            </a:r>
            <a:r>
              <a:rPr lang="ru-RU" sz="19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горизонтальной поверхности, с последовательным нанесением слоев. </a:t>
            </a:r>
            <a:endParaRPr lang="ru-RU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4456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2549AA0-A246-4333-80BE-26B3CAFC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Итак, коллеги, сегодня я хочу предложить вам поработать с одним видом </a:t>
            </a:r>
            <a:r>
              <a:rPr lang="ru-RU" sz="2400" b="1" dirty="0" err="1">
                <a:solidFill>
                  <a:srgbClr val="C00000"/>
                </a:solidFill>
              </a:rPr>
              <a:t>пластилинографии</a:t>
            </a:r>
            <a:r>
              <a:rPr lang="ru-RU" sz="2400" b="1" dirty="0">
                <a:solidFill>
                  <a:srgbClr val="C00000"/>
                </a:solidFill>
              </a:rPr>
              <a:t> – контурной </a:t>
            </a:r>
            <a:r>
              <a:rPr lang="ru-RU" sz="2400" b="1" dirty="0" err="1">
                <a:solidFill>
                  <a:srgbClr val="C00000"/>
                </a:solidFill>
              </a:rPr>
              <a:t>пластилинографией</a:t>
            </a:r>
            <a:r>
              <a:rPr lang="ru-RU" sz="2400" b="1" dirty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5164B6-128F-4095-B7F4-2A7CF2EB9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Особенности выполнения работы в данной технике: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Нарисовать рисунок карандашом или маркером.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2. Скатать из пластилина колбаски или тонкие жгутики.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будем делать их  с помощью медицинского шприца. </a:t>
            </a:r>
            <a:endParaRPr lang="ru-RU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3. Последовательно выкладывать длинный жгутик по контуру изображения.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Можно заполнить жгутиками другого цвета внутреннюю поверхность изображения.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2975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EA761-FA43-4281-BA82-629DE3B11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А что мы будем «рисовать», вам необходимо угадать!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D69914-E4D1-4560-A4E7-B9A219CBEA5E}"/>
              </a:ext>
            </a:extLst>
          </p:cNvPr>
          <p:cNvSpPr txBox="1"/>
          <p:nvPr/>
        </p:nvSpPr>
        <p:spPr>
          <a:xfrm>
            <a:off x="3044141" y="2693229"/>
            <a:ext cx="61693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rgbClr val="002060"/>
                </a:solidFill>
                <a:effectLst/>
                <a:latin typeface="Roboto"/>
              </a:rPr>
              <a:t>Нужно столько мне сапожек,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b="1" i="0" dirty="0">
                <a:solidFill>
                  <a:srgbClr val="002060"/>
                </a:solidFill>
                <a:effectLst/>
                <a:latin typeface="Roboto"/>
              </a:rPr>
              <a:t>Что порой бросает в жар.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b="1" i="0" dirty="0">
                <a:solidFill>
                  <a:srgbClr val="002060"/>
                </a:solidFill>
                <a:effectLst/>
                <a:latin typeface="Roboto"/>
              </a:rPr>
              <a:t>В день ненастный,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b="1" i="0" dirty="0">
                <a:solidFill>
                  <a:srgbClr val="002060"/>
                </a:solidFill>
                <a:effectLst/>
                <a:latin typeface="Roboto"/>
              </a:rPr>
              <a:t>В день погожий –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b="1" i="0" dirty="0">
                <a:solidFill>
                  <a:srgbClr val="002060"/>
                </a:solidFill>
                <a:effectLst/>
                <a:latin typeface="Roboto"/>
              </a:rPr>
              <a:t>Надеваю двадцать пар.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85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32EF3-1794-43ED-A650-7A2E5C80E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СОРОКОНОЖКА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0822E7-5DAF-4749-8D66-4084E415E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9155" y="1881067"/>
            <a:ext cx="3694855" cy="49264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8018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49B24-D548-45AB-85CD-D5F43A98D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НАМ ПОНАДОБИТСЯ: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53B6DD4-4D5D-4E4E-BF33-84E21EEF54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2512" y="1887610"/>
            <a:ext cx="3679946" cy="4906595"/>
          </a:xfr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FE89D690-F518-4883-92A3-03902DA34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60963" y="2407535"/>
            <a:ext cx="5428526" cy="3807268"/>
          </a:xfrm>
        </p:spPr>
        <p:txBody>
          <a:bodyPr/>
          <a:lstStyle/>
          <a:p>
            <a:pPr marL="0" indent="0">
              <a:buNone/>
            </a:pPr>
            <a:r>
              <a:rPr lang="ru-RU" sz="2200" dirty="0"/>
              <a:t>- набор пластилина;</a:t>
            </a:r>
          </a:p>
          <a:p>
            <a:pPr marL="0" indent="0">
              <a:buNone/>
            </a:pPr>
            <a:r>
              <a:rPr lang="ru-RU" sz="2200" dirty="0"/>
              <a:t>- цветной картон;</a:t>
            </a:r>
          </a:p>
          <a:p>
            <a:pPr marL="0" indent="0">
              <a:buNone/>
            </a:pPr>
            <a:r>
              <a:rPr lang="ru-RU" sz="2200" dirty="0"/>
              <a:t>- ёмкость с горячей водой;</a:t>
            </a:r>
          </a:p>
          <a:p>
            <a:pPr>
              <a:buFontTx/>
              <a:buChar char="-"/>
            </a:pPr>
            <a:r>
              <a:rPr lang="ru-RU" sz="2200" dirty="0"/>
              <a:t>медицинский шприц без иглы (работать удобнее, если удалить подыгольный конус или использовать шприц от микстур);</a:t>
            </a:r>
          </a:p>
          <a:p>
            <a:pPr>
              <a:buFontTx/>
              <a:buChar char="-"/>
            </a:pPr>
            <a:r>
              <a:rPr lang="ru-RU" sz="2200" dirty="0"/>
              <a:t>доска для лепки;</a:t>
            </a:r>
          </a:p>
          <a:p>
            <a:pPr marL="0" indent="0">
              <a:buNone/>
            </a:pPr>
            <a:r>
              <a:rPr lang="ru-RU" sz="2200" dirty="0"/>
              <a:t>- салфетка для рук.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5234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236</TotalTime>
  <Words>577</Words>
  <Application>Microsoft Office PowerPoint</Application>
  <PresentationFormat>Широкоэкранный</PresentationFormat>
  <Paragraphs>44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Garamond</vt:lpstr>
      <vt:lpstr>Roboto</vt:lpstr>
      <vt:lpstr>Times New Roman</vt:lpstr>
      <vt:lpstr>Натуральные материалы</vt:lpstr>
      <vt:lpstr>КОНТУРНАЯ ПЛАСТИЛИНОГРАФИЯ  ИЗ «ЖГУТИКОВ» ИЛИ ЧУДЕСА ИЗ ПЛАСТИЛИНА                                         подготовила:                                                                                                                               воспитатель Козлянкина А. Г.    2021</vt:lpstr>
      <vt:lpstr> Цель мастер – класса: расширить знания педагогов о нетрадиционных способах работы с пластилином.</vt:lpstr>
      <vt:lpstr>«ИСТОКИ СПОСОБНОСТЕЙ И ДАРОВАНИЯ ДЕТЕЙ – НА КОНЧИКАХ ПАЛЬЦЕВ … ЧЕМ БОЛЬШЕ УВЕРЕННОСТИ В ДВИЖЕНИЯХ ДЕТСКОЙ РУКИ, ЧЕМ ТОНЬШЕ ВЗАИМОДЕЙСТВИЯ РУКИ С ОРУДИЕМ ТРУДА, ТЕМ ЯРЧЕ ТВОРЧЕСКАЯ СТИХИЯ ДЕТСКОГО РАЗУМА».                                                                                       В. А. СУХОМЛИНСКИЙ </vt:lpstr>
      <vt:lpstr>УВАЖАЕМЫЕ КОЛЛЕГИ!  ПРЕДЛАГАЮ ВАМ ОТПРАВИТЬСЯ В УВЛЕКАТЕЛЬНОЕ ПУТЕШЕСТВИЕ ПО УДИВИТЕЛЬНОЙ СТРАНЕ ПЛАСТИЛИНОГРАФИЯ. </vt:lpstr>
      <vt:lpstr>ВИДЫ ПЛАСТИЛИНОГРАФИИ</vt:lpstr>
      <vt:lpstr>Итак, коллеги, сегодня я хочу предложить вам поработать с одним видом пластилинографии – контурной пластилинографией  </vt:lpstr>
      <vt:lpstr>А что мы будем «рисовать», вам необходимо угадать!</vt:lpstr>
      <vt:lpstr>СОРОКОНОЖКА</vt:lpstr>
      <vt:lpstr>НАМ ПОНАДОБИТСЯ:</vt:lpstr>
      <vt:lpstr>ЭТАПЫ ВЫПОЛНЕНИЯ РАБОТЫ</vt:lpstr>
      <vt:lpstr>ЭТАПЫ ВЫПОЛНЕНИЯ РАБОТЫ</vt:lpstr>
      <vt:lpstr>ПОЛУЧАЮТСЯ ВОТ ТАКИЕ ЖГУТИКИ.</vt:lpstr>
      <vt:lpstr>ЭТАПЫ ВЫПОЛНЕНИЯ РАБОТЫ</vt:lpstr>
      <vt:lpstr>ЭТАПЫ ВЫПОЛНЕНИЯ РАБОТЫ</vt:lpstr>
      <vt:lpstr>ЭТАПЫ ВЫПОЛНЕНИЯ РАБОТЫ НАША СОРОКОНОЖКА ГОТОВА!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ПЛАСТИЛИНОГРАФИЯ ИЗ ЖГУТИКОВ ИЛИ ЧУДЕСА ИЗ ПЛАСТИЛИНА</dc:title>
  <dc:creator>Сергей Козлянкин</dc:creator>
  <cp:lastModifiedBy>Сергей Козлянкин</cp:lastModifiedBy>
  <cp:revision>31</cp:revision>
  <dcterms:created xsi:type="dcterms:W3CDTF">2020-09-13T18:34:05Z</dcterms:created>
  <dcterms:modified xsi:type="dcterms:W3CDTF">2021-03-17T08:30:17Z</dcterms:modified>
</cp:coreProperties>
</file>